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59" r:id="rId4"/>
    <p:sldId id="260" r:id="rId5"/>
    <p:sldId id="261" r:id="rId6"/>
    <p:sldId id="266" r:id="rId7"/>
    <p:sldId id="263" r:id="rId8"/>
    <p:sldId id="264" r:id="rId9"/>
    <p:sldId id="265" r:id="rId10"/>
    <p:sldId id="275" r:id="rId11"/>
    <p:sldId id="269" r:id="rId12"/>
    <p:sldId id="270" r:id="rId13"/>
    <p:sldId id="271" r:id="rId14"/>
    <p:sldId id="272" r:id="rId15"/>
    <p:sldId id="267" r:id="rId16"/>
    <p:sldId id="268" r:id="rId17"/>
    <p:sldId id="273" r:id="rId18"/>
    <p:sldId id="274" r:id="rId19"/>
  </p:sldIdLst>
  <p:sldSz cx="9144000" cy="6858000" type="screen4x3"/>
  <p:notesSz cx="6807200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 autoAdjust="0"/>
    <p:restoredTop sz="94660" autoAdjust="0"/>
  </p:normalViewPr>
  <p:slideViewPr>
    <p:cSldViewPr>
      <p:cViewPr>
        <p:scale>
          <a:sx n="100" d="100"/>
          <a:sy n="100" d="100"/>
        </p:scale>
        <p:origin x="-65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1F313-E8AB-4939-A46C-A0E8D2979764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F1169-F46E-45EC-8EE6-5B25050CA26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E93574-CCC2-426B-8701-50EBD9E377C3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DB719-B653-49A3-A7B6-4DC724984E2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4AD38-8CAE-47FF-B6B3-5BEC45EADAB1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FA6D1-1548-4D60-AEE1-E69D8EB5C88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1406-4660-4D8F-BBDA-CB6566988D7F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15BD9-8589-42DD-96EA-12E2760D156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4AA9B-A923-4342-AA9E-CD30DF799D9E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9F411-F1D3-4E41-BEA2-94B6923E4FB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937C2-3263-45DF-9323-2842BF6E0BEC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625DC-6558-4DDC-A24D-C5D84E9C497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5174B-6808-423F-BC37-0F8025261427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70270-3346-4B82-B9D2-BC6C3C77B7C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0DEDC-5064-49CD-8C56-AFDA7630C191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77BC1-F302-4225-8A06-69546F750B2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3FACE-1816-465D-8DFD-0BE5C330A5D7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4CADA-CFF8-43CC-86D1-6BAA059395E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FFB48-77CA-4A6D-A39F-169AA2316844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F2F35-92B4-4D85-B3B5-A99F27B719C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DB317-CBF2-42B7-8CF6-1A6E5CD16763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D45A9-5371-42DD-8A8B-6028BB12839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96413A3-F0DF-4382-B471-F158D59865DB}" type="datetimeFigureOut">
              <a:rPr lang="ja-JP" altLang="en-US"/>
              <a:pPr>
                <a:defRPr/>
              </a:pPr>
              <a:t>2017/7/22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64F32E8-97BD-48AB-8ED6-3E6B96A5B5B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/>
        </p:nvSpPr>
        <p:spPr>
          <a:xfrm>
            <a:off x="-252536" y="2564904"/>
            <a:ext cx="9649072" cy="12241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latin typeface="Meiryo UI" pitchFamily="50" charset="-128"/>
                <a:ea typeface="Meiryo UI" pitchFamily="50" charset="-128"/>
              </a:rPr>
              <a:t>チーム：</a:t>
            </a:r>
            <a:r>
              <a:rPr kumimoji="1" lang="ja-JP" altLang="en-US" sz="4000" b="1" dirty="0" err="1" smtClean="0">
                <a:latin typeface="Meiryo UI" pitchFamily="50" charset="-128"/>
                <a:ea typeface="Meiryo UI" pitchFamily="50" charset="-128"/>
              </a:rPr>
              <a:t>けいはんな</a:t>
            </a:r>
            <a:r>
              <a:rPr kumimoji="1" lang="en-US" altLang="ja-JP" sz="4000" b="1" dirty="0" smtClean="0">
                <a:latin typeface="Meiryo UI" pitchFamily="50" charset="-128"/>
                <a:ea typeface="Meiryo UI" pitchFamily="50" charset="-128"/>
              </a:rPr>
              <a:t>_students</a:t>
            </a:r>
            <a:r>
              <a:rPr kumimoji="1" lang="ja-JP" altLang="en-US" sz="4000" b="1" dirty="0" smtClean="0">
                <a:latin typeface="Meiryo UI" pitchFamily="50" charset="-128"/>
                <a:ea typeface="Meiryo UI" pitchFamily="50" charset="-128"/>
              </a:rPr>
              <a:t>！</a:t>
            </a:r>
            <a:endParaRPr kumimoji="1" lang="ja-JP" altLang="en-US" sz="4000" b="1" dirty="0">
              <a:latin typeface="Meiryo UI" pitchFamily="50" charset="-128"/>
              <a:ea typeface="Meiryo UI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28184" y="4509120"/>
            <a:ext cx="2556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atin typeface="Meiryo UI" pitchFamily="50" charset="-128"/>
                <a:ea typeface="Meiryo UI" pitchFamily="50" charset="-128"/>
              </a:rPr>
              <a:t>チームメンバー：</a:t>
            </a:r>
            <a:endParaRPr kumimoji="1" lang="en-US" altLang="ja-JP" b="1" dirty="0" smtClean="0">
              <a:latin typeface="Meiryo UI" pitchFamily="50" charset="-128"/>
              <a:ea typeface="Meiryo UI" pitchFamily="50" charset="-128"/>
            </a:endParaRPr>
          </a:p>
          <a:p>
            <a:pPr algn="r"/>
            <a:r>
              <a:rPr kumimoji="1" lang="ja-JP" altLang="en-US" dirty="0" smtClean="0">
                <a:latin typeface="Meiryo UI" pitchFamily="50" charset="-128"/>
                <a:ea typeface="Meiryo UI" pitchFamily="50" charset="-128"/>
              </a:rPr>
              <a:t>加藤美咲</a:t>
            </a:r>
            <a:r>
              <a:rPr kumimoji="1" lang="en-US" altLang="ja-JP" dirty="0" smtClean="0">
                <a:latin typeface="Meiryo UI" pitchFamily="50" charset="-128"/>
                <a:ea typeface="Meiryo UI" pitchFamily="50" charset="-128"/>
              </a:rPr>
              <a:t>(</a:t>
            </a:r>
            <a:r>
              <a:rPr kumimoji="1" lang="ja-JP" altLang="en-US" dirty="0" smtClean="0">
                <a:latin typeface="Meiryo UI" pitchFamily="50" charset="-128"/>
                <a:ea typeface="Meiryo UI" pitchFamily="50" charset="-128"/>
              </a:rPr>
              <a:t>ﾘｰﾀﾞｰ</a:t>
            </a:r>
            <a:r>
              <a:rPr kumimoji="1" lang="en-US" altLang="ja-JP" dirty="0" smtClean="0">
                <a:latin typeface="Meiryo UI" pitchFamily="50" charset="-128"/>
                <a:ea typeface="Meiryo UI" pitchFamily="50" charset="-128"/>
              </a:rPr>
              <a:t>)</a:t>
            </a:r>
            <a:endParaRPr kumimoji="1" lang="en-US" altLang="ja-JP" dirty="0" smtClean="0">
              <a:latin typeface="Meiryo UI" pitchFamily="50" charset="-128"/>
              <a:ea typeface="Meiryo UI" pitchFamily="50" charset="-128"/>
            </a:endParaRPr>
          </a:p>
          <a:p>
            <a:pPr algn="r"/>
            <a:r>
              <a:rPr lang="ja-JP" altLang="en-US" dirty="0" smtClean="0">
                <a:latin typeface="Meiryo UI" pitchFamily="50" charset="-128"/>
                <a:ea typeface="Meiryo UI" pitchFamily="50" charset="-128"/>
              </a:rPr>
              <a:t>神田将輝</a:t>
            </a:r>
            <a:endParaRPr lang="en-US" altLang="ja-JP" dirty="0" smtClean="0">
              <a:latin typeface="Meiryo UI" pitchFamily="50" charset="-128"/>
              <a:ea typeface="Meiryo UI" pitchFamily="50" charset="-128"/>
            </a:endParaRPr>
          </a:p>
          <a:p>
            <a:pPr algn="r"/>
            <a:r>
              <a:rPr lang="ja-JP" altLang="en-US" dirty="0" smtClean="0">
                <a:latin typeface="Meiryo UI" pitchFamily="50" charset="-128"/>
                <a:ea typeface="Meiryo UI" pitchFamily="50" charset="-128"/>
              </a:rPr>
              <a:t>李相烈</a:t>
            </a:r>
            <a:endParaRPr kumimoji="1" lang="en-US" altLang="ja-JP" dirty="0" smtClean="0">
              <a:latin typeface="Meiryo UI" pitchFamily="50" charset="-128"/>
              <a:ea typeface="Meiryo UI" pitchFamily="50" charset="-128"/>
            </a:endParaRPr>
          </a:p>
          <a:p>
            <a:pPr algn="r"/>
            <a:r>
              <a:rPr lang="ja-JP" altLang="en-US" dirty="0" smtClean="0">
                <a:latin typeface="Meiryo UI" pitchFamily="50" charset="-128"/>
                <a:ea typeface="Meiryo UI" pitchFamily="50" charset="-128"/>
              </a:rPr>
              <a:t>徳田壮秀</a:t>
            </a:r>
            <a:endParaRPr lang="en-US" altLang="ja-JP" dirty="0" smtClean="0">
              <a:latin typeface="Meiryo UI" pitchFamily="50" charset="-128"/>
              <a:ea typeface="Meiryo UI" pitchFamily="50" charset="-128"/>
            </a:endParaRPr>
          </a:p>
          <a:p>
            <a:pPr algn="r"/>
            <a:r>
              <a:rPr lang="ja-JP" altLang="en-US" dirty="0" smtClean="0">
                <a:latin typeface="Meiryo UI" pitchFamily="50" charset="-128"/>
                <a:ea typeface="Meiryo UI" pitchFamily="50" charset="-128"/>
              </a:rPr>
              <a:t>神野諒</a:t>
            </a:r>
            <a:endParaRPr lang="en-US" altLang="ja-JP" dirty="0" smtClean="0">
              <a:latin typeface="Meiryo UI" pitchFamily="50" charset="-128"/>
              <a:ea typeface="Meiryo UI" pitchFamily="50" charset="-128"/>
            </a:endParaRPr>
          </a:p>
          <a:p>
            <a:pPr algn="r"/>
            <a:r>
              <a:rPr kumimoji="1" lang="ja-JP" altLang="en-US" dirty="0" smtClean="0">
                <a:latin typeface="Meiryo UI" pitchFamily="50" charset="-128"/>
                <a:ea typeface="Meiryo UI" pitchFamily="50" charset="-128"/>
              </a:rPr>
              <a:t>古崎晃司</a:t>
            </a:r>
            <a:endParaRPr kumimoji="1" lang="ja-JP" altLang="en-US" dirty="0">
              <a:latin typeface="Meiryo UI" pitchFamily="50" charset="-128"/>
              <a:ea typeface="Meiryo UI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50056" y="3986401"/>
            <a:ext cx="5250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-</a:t>
            </a:r>
            <a:r>
              <a:rPr kumimoji="1" lang="ja-JP" altLang="en-US" sz="2800" dirty="0" smtClean="0"/>
              <a:t>ミライの子供たちへ</a:t>
            </a:r>
            <a:r>
              <a:rPr lang="ja-JP" altLang="en-US" sz="2800" dirty="0" smtClean="0"/>
              <a:t>ワクワクを！</a:t>
            </a:r>
            <a:r>
              <a:rPr lang="en-US" altLang="ja-JP" sz="2800" dirty="0" smtClean="0"/>
              <a:t>-</a:t>
            </a:r>
            <a:endParaRPr kumimoji="1"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67544" y="2812866"/>
            <a:ext cx="8270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 smtClean="0">
                <a:latin typeface="ヒラギノ角ゴ Std W8" pitchFamily="34" charset="-128"/>
                <a:ea typeface="ヒラギノ角ゴ Std W8" pitchFamily="34" charset="-128"/>
              </a:rPr>
              <a:t>Sample</a:t>
            </a:r>
            <a:r>
              <a:rPr lang="ja-JP" altLang="en-US" sz="5400" b="1" dirty="0" smtClean="0">
                <a:latin typeface="ヒラギノ角ゴ Std W8" pitchFamily="34" charset="-128"/>
                <a:ea typeface="ヒラギノ角ゴ Std W8" pitchFamily="34" charset="-128"/>
              </a:rPr>
              <a:t> </a:t>
            </a:r>
            <a:r>
              <a:rPr lang="en-US" altLang="ja-JP" sz="5400" b="1" dirty="0" smtClean="0">
                <a:latin typeface="ヒラギノ角ゴ Std W8" pitchFamily="34" charset="-128"/>
                <a:ea typeface="ヒラギノ角ゴ Std W8" pitchFamily="34" charset="-128"/>
              </a:rPr>
              <a:t>Sheet</a:t>
            </a:r>
            <a:endParaRPr kumimoji="1" lang="en-US" altLang="ja-JP" sz="5400" b="1" dirty="0" smtClean="0">
              <a:latin typeface="ヒラギノ角ゴ Std W8" pitchFamily="34" charset="-128"/>
              <a:ea typeface="ヒラギノ角ゴ Std W8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13863" cy="69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1386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13863" cy="68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6838" y="719138"/>
            <a:ext cx="927735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32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150"/>
            <a:ext cx="9285288" cy="674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338"/>
            <a:ext cx="9285288" cy="678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819202"/>
            <a:ext cx="2898038" cy="2492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テキスト ボックス 23"/>
          <p:cNvSpPr txBox="1"/>
          <p:nvPr/>
        </p:nvSpPr>
        <p:spPr>
          <a:xfrm>
            <a:off x="732868" y="646965"/>
            <a:ext cx="363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latin typeface="Meiryo UI" pitchFamily="50" charset="-128"/>
                <a:ea typeface="Meiryo UI" pitchFamily="50" charset="-128"/>
              </a:rPr>
              <a:t>精華町</a:t>
            </a:r>
            <a:r>
              <a:rPr kumimoji="1" lang="ja-JP" altLang="en-US" sz="2000" b="1" dirty="0" smtClean="0">
                <a:latin typeface="Meiryo UI" pitchFamily="50" charset="-128"/>
                <a:ea typeface="Meiryo UI" pitchFamily="50" charset="-128"/>
              </a:rPr>
              <a:t>内で輝かせたい場所、モノ</a:t>
            </a:r>
            <a:endParaRPr kumimoji="1" lang="ja-JP" altLang="en-US" sz="2000" b="1" dirty="0">
              <a:latin typeface="Meiryo UI" pitchFamily="50" charset="-128"/>
              <a:ea typeface="Meiryo UI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221" y="4018988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latin typeface="Meiryo UI" pitchFamily="50" charset="-128"/>
                <a:ea typeface="Meiryo UI" pitchFamily="50" charset="-128"/>
              </a:rPr>
              <a:t>どのような人に伝えたい？</a:t>
            </a:r>
            <a:endParaRPr kumimoji="1" lang="ja-JP" altLang="en-US" sz="2000" b="1" dirty="0">
              <a:latin typeface="Meiryo UI" pitchFamily="50" charset="-128"/>
              <a:ea typeface="Meiryo UI" pitchFamily="50" charset="-128"/>
            </a:endParaRPr>
          </a:p>
        </p:txBody>
      </p:sp>
      <p:pic>
        <p:nvPicPr>
          <p:cNvPr id="18" name="図 17" descr="図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167" y="548680"/>
            <a:ext cx="516409" cy="516409"/>
          </a:xfrm>
          <a:prstGeom prst="rect">
            <a:avLst/>
          </a:prstGeom>
        </p:spPr>
      </p:pic>
      <p:pic>
        <p:nvPicPr>
          <p:cNvPr id="19" name="図 18" descr="図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992711"/>
            <a:ext cx="516409" cy="51640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850913" y="1372652"/>
            <a:ext cx="70421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・学研都市ならではの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技術力の高さ</a:t>
            </a:r>
            <a:endParaRPr kumimoji="1" lang="en-US" altLang="ja-JP" sz="2400" b="1" dirty="0" smtClean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多様な人材の宝庫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『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文化研究学研都市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』『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関西のベッドタウン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』</a:t>
            </a:r>
          </a:p>
          <a:p>
            <a:endParaRPr kumimoji="1"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28425" y="4555574"/>
            <a:ext cx="7138493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・未来の研究者の卵　国内の</a:t>
            </a:r>
            <a:r>
              <a:rPr kumimoji="1" lang="en-US" altLang="ja-JP" sz="32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『</a:t>
            </a:r>
            <a:r>
              <a:rPr kumimoji="1" lang="ja-JP" altLang="en-US" sz="32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小中学生</a:t>
            </a:r>
            <a:r>
              <a:rPr kumimoji="1" lang="en-US" altLang="ja-JP" sz="32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』</a:t>
            </a:r>
            <a:r>
              <a:rPr lang="ja-JP" altLang="en-US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lang="en-US" altLang="ja-JP" b="1" dirty="0" smtClean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b="1" dirty="0" smtClean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lvl="1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・精華町に関係する子供たち（親が働いている、精華町に住んでいる）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lvl="1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⇒お父さん、お母さんってすごい！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lvl="1"/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・精華町とは無関係の子供たち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lvl="1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⇒いつか、働いてみたい！行ってみたい！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262875"/>
            <a:ext cx="4917909" cy="332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テキスト ボックス 23"/>
          <p:cNvSpPr txBox="1"/>
          <p:nvPr/>
        </p:nvSpPr>
        <p:spPr>
          <a:xfrm>
            <a:off x="706303" y="646965"/>
            <a:ext cx="3789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latin typeface="Meiryo UI" pitchFamily="50" charset="-128"/>
                <a:ea typeface="Meiryo UI" pitchFamily="50" charset="-128"/>
              </a:rPr>
              <a:t>良さが伝わりきっていない原因は？</a:t>
            </a:r>
            <a:endParaRPr kumimoji="1" lang="ja-JP" altLang="en-US" sz="2000" b="1" dirty="0">
              <a:latin typeface="Meiryo UI" pitchFamily="50" charset="-128"/>
              <a:ea typeface="Meiryo UI" pitchFamily="50" charset="-128"/>
            </a:endParaRPr>
          </a:p>
        </p:txBody>
      </p:sp>
      <p:pic>
        <p:nvPicPr>
          <p:cNvPr id="6" name="図 5" descr="図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167" y="548680"/>
            <a:ext cx="516409" cy="51640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338224" y="1065089"/>
            <a:ext cx="7205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子供たちには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ちょっと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難しすぎる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。夢と研究が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リンク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しない。　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702166" y="1691516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u="sng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京阪奈の研究紹介　</a:t>
            </a:r>
            <a:endParaRPr kumimoji="1" lang="ja-JP" altLang="en-US" b="1" u="sng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" t="10873" r="1154" b="9676"/>
          <a:stretch/>
        </p:blipFill>
        <p:spPr bwMode="auto">
          <a:xfrm>
            <a:off x="6876256" y="4818466"/>
            <a:ext cx="1915311" cy="154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218579" y="16915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u="sng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子供たち</a:t>
            </a:r>
            <a:r>
              <a:rPr lang="ja-JP" altLang="en-US" b="1" u="sng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の夢</a:t>
            </a:r>
            <a:r>
              <a:rPr kumimoji="1" lang="ja-JP" altLang="en-US" b="1" u="sng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kumimoji="1" lang="ja-JP" altLang="en-US" b="1" u="sng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139952" y="6381328"/>
            <a:ext cx="5048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https://www.kri.or.jp/know/industry_creation/</a:t>
            </a:r>
            <a:endParaRPr lang="ja-JP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1" y="4725144"/>
            <a:ext cx="3526177" cy="125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10" y="2270174"/>
            <a:ext cx="2757120" cy="245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56942"/>
            <a:ext cx="3056158" cy="22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1926883"/>
            <a:ext cx="3672409" cy="452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テキスト ボックス 23"/>
          <p:cNvSpPr txBox="1"/>
          <p:nvPr/>
        </p:nvSpPr>
        <p:spPr>
          <a:xfrm>
            <a:off x="712002" y="646965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latin typeface="Meiryo UI" pitchFamily="50" charset="-128"/>
                <a:ea typeface="Meiryo UI" pitchFamily="50" charset="-128"/>
              </a:rPr>
              <a:t>サービスタイトル</a:t>
            </a:r>
            <a:endParaRPr kumimoji="1" lang="ja-JP" altLang="en-US" sz="2000" b="1" dirty="0">
              <a:latin typeface="Meiryo UI" pitchFamily="50" charset="-128"/>
              <a:ea typeface="Meiryo UI" pitchFamily="50" charset="-128"/>
            </a:endParaRPr>
          </a:p>
        </p:txBody>
      </p:sp>
      <p:pic>
        <p:nvPicPr>
          <p:cNvPr id="6" name="図 5" descr="図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167" y="548680"/>
            <a:ext cx="516409" cy="51640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588559" y="546969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『Dr.</a:t>
            </a:r>
            <a:r>
              <a:rPr kumimoji="1" lang="ja-JP" altLang="en-US" sz="3600" b="1" dirty="0" err="1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けいはんな</a:t>
            </a:r>
            <a:r>
              <a:rPr kumimoji="1" lang="en-US" altLang="ja-JP" sz="36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』</a:t>
            </a:r>
            <a:r>
              <a:rPr kumimoji="1" lang="ja-JP" altLang="en-US" sz="36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kumimoji="1" lang="ja-JP" altLang="en-US" sz="3600" b="1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1124744"/>
            <a:ext cx="71320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⇒</a:t>
            </a:r>
            <a:r>
              <a:rPr lang="ja-JP" altLang="en-US" sz="2800" b="1" dirty="0" smtClean="0">
                <a:solidFill>
                  <a:schemeClr val="tx2"/>
                </a:solidFill>
              </a:rPr>
              <a:t>子供目線</a:t>
            </a:r>
            <a:r>
              <a:rPr lang="en-US" altLang="ja-JP" sz="2400" b="1" dirty="0" smtClean="0">
                <a:solidFill>
                  <a:schemeClr val="tx2"/>
                </a:solidFill>
              </a:rPr>
              <a:t>(</a:t>
            </a:r>
            <a:r>
              <a:rPr lang="ja-JP" altLang="en-US" sz="2400" b="1" dirty="0">
                <a:solidFill>
                  <a:schemeClr val="tx2"/>
                </a:solidFill>
              </a:rPr>
              <a:t>かんたん</a:t>
            </a:r>
            <a:r>
              <a:rPr lang="ja-JP" altLang="en-US" sz="2400" b="1" dirty="0" smtClean="0">
                <a:solidFill>
                  <a:schemeClr val="tx2"/>
                </a:solidFill>
              </a:rPr>
              <a:t>、かわいい</a:t>
            </a:r>
            <a:r>
              <a:rPr lang="en-US" altLang="ja-JP" sz="2400" b="1" dirty="0" smtClean="0">
                <a:solidFill>
                  <a:schemeClr val="tx2"/>
                </a:solidFill>
              </a:rPr>
              <a:t>)</a:t>
            </a:r>
            <a:r>
              <a:rPr lang="ja-JP" altLang="en-US" dirty="0" smtClean="0"/>
              <a:t>で、技術を分かりやすく！</a:t>
            </a:r>
            <a:endParaRPr lang="en-US" altLang="ja-JP" dirty="0" smtClean="0"/>
          </a:p>
          <a:p>
            <a:r>
              <a:rPr lang="ja-JP" altLang="en-US" dirty="0" smtClean="0"/>
              <a:t>子供でも、京阪奈で行われている研究が簡単に分かるサービス</a:t>
            </a:r>
            <a:r>
              <a:rPr lang="ja-JP" altLang="en-US" dirty="0"/>
              <a:t>。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7" y="2635339"/>
            <a:ext cx="2676483" cy="232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19" b="89954" l="1028" r="506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606"/>
          <a:stretch/>
        </p:blipFill>
        <p:spPr bwMode="auto">
          <a:xfrm>
            <a:off x="6948264" y="161459"/>
            <a:ext cx="2740521" cy="295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雲形吹き出し 7"/>
          <p:cNvSpPr/>
          <p:nvPr/>
        </p:nvSpPr>
        <p:spPr>
          <a:xfrm>
            <a:off x="7283224" y="2048411"/>
            <a:ext cx="1825280" cy="804525"/>
          </a:xfrm>
          <a:prstGeom prst="cloudCallout">
            <a:avLst>
              <a:gd name="adj1" fmla="val 1107"/>
              <a:gd name="adj2" fmla="val -1296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01424" y="2266007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帽子っぽい</a:t>
            </a:r>
            <a:r>
              <a:rPr lang="en-US" altLang="ja-JP" dirty="0"/>
              <a:t>!?</a:t>
            </a:r>
            <a:endParaRPr kumimoji="1" lang="ja-JP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34" y="3099837"/>
            <a:ext cx="2448272" cy="206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5610672" y="5147900"/>
            <a:ext cx="15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Dr.</a:t>
            </a:r>
            <a:r>
              <a:rPr lang="ja-JP" altLang="en-US" dirty="0" err="1" smtClean="0"/>
              <a:t>けいはんな</a:t>
            </a:r>
            <a:endParaRPr kumimoji="1" lang="en-US" altLang="ja-JP" dirty="0" smtClean="0"/>
          </a:p>
        </p:txBody>
      </p:sp>
      <p:sp>
        <p:nvSpPr>
          <p:cNvPr id="12" name="円/楕円 11"/>
          <p:cNvSpPr/>
          <p:nvPr/>
        </p:nvSpPr>
        <p:spPr>
          <a:xfrm>
            <a:off x="6660232" y="4699728"/>
            <a:ext cx="288032" cy="2648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264728" y="4832151"/>
            <a:ext cx="121058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秘密機能</a:t>
            </a:r>
            <a:endParaRPr kumimoji="1" lang="en-US" altLang="ja-JP" sz="12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r>
              <a:rPr kumimoji="1" lang="ja-JP" altLang="en-US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実装予定</a:t>
            </a:r>
            <a:endParaRPr kumimoji="1" lang="ja-JP" altLang="en-US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5" name="直線コネクタ 14"/>
          <p:cNvCxnSpPr>
            <a:stCxn id="12" idx="6"/>
            <a:endCxn id="13" idx="1"/>
          </p:cNvCxnSpPr>
          <p:nvPr/>
        </p:nvCxnSpPr>
        <p:spPr>
          <a:xfrm>
            <a:off x="6948264" y="4832151"/>
            <a:ext cx="316464" cy="230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ボックス 23"/>
          <p:cNvSpPr txBox="1"/>
          <p:nvPr/>
        </p:nvSpPr>
        <p:spPr>
          <a:xfrm>
            <a:off x="694474" y="646965"/>
            <a:ext cx="82700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latin typeface="Meiryo UI" pitchFamily="50" charset="-128"/>
                <a:ea typeface="Meiryo UI" pitchFamily="50" charset="-128"/>
              </a:rPr>
              <a:t>サービス概要　</a:t>
            </a:r>
            <a:endParaRPr kumimoji="1" lang="en-US" altLang="ja-JP" sz="2000" b="1" dirty="0" smtClean="0">
              <a:latin typeface="Meiryo UI" pitchFamily="50" charset="-128"/>
              <a:ea typeface="Meiryo UI" pitchFamily="50" charset="-128"/>
            </a:endParaRPr>
          </a:p>
          <a:p>
            <a:r>
              <a:rPr kumimoji="1" lang="ja-JP" altLang="en-US" sz="1600" b="1" dirty="0" smtClean="0">
                <a:latin typeface="Meiryo UI" pitchFamily="50" charset="-128"/>
                <a:ea typeface="Meiryo UI" pitchFamily="50" charset="-128"/>
              </a:rPr>
              <a:t>（既存サービスとの差別化要素、利用者層拡大に向けたポイント、継続的利用に向けたポイント、利用データも記載する）</a:t>
            </a:r>
            <a:endParaRPr kumimoji="1" lang="ja-JP" altLang="en-US" sz="1600" b="1" dirty="0">
              <a:latin typeface="Meiryo UI" pitchFamily="50" charset="-128"/>
              <a:ea typeface="Meiryo UI" pitchFamily="50" charset="-128"/>
            </a:endParaRPr>
          </a:p>
        </p:txBody>
      </p:sp>
      <p:pic>
        <p:nvPicPr>
          <p:cNvPr id="6" name="図 5" descr="図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167" y="548680"/>
            <a:ext cx="516409" cy="51640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7" y="1988840"/>
            <a:ext cx="70929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436446" y="1527175"/>
            <a:ext cx="838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差異化ポイント</a:t>
            </a:r>
            <a:r>
              <a:rPr kumimoji="1" lang="en-US" altLang="ja-JP" sz="2400" dirty="0" smtClean="0"/>
              <a:t>『</a:t>
            </a:r>
            <a:r>
              <a:rPr kumimoji="1" lang="ja-JP" altLang="en-US" sz="2400" dirty="0" smtClean="0"/>
              <a:t>初めて</a:t>
            </a:r>
            <a:r>
              <a:rPr kumimoji="1" lang="en-US" altLang="ja-JP" sz="2400" dirty="0" smtClean="0"/>
              <a:t>』</a:t>
            </a:r>
            <a:r>
              <a:rPr kumimoji="1" lang="ja-JP" altLang="en-US" sz="2400" dirty="0" smtClean="0"/>
              <a:t>は、京阪奈の技術力を子供向けへ翻訳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ボックス 23"/>
          <p:cNvSpPr txBox="1"/>
          <p:nvPr/>
        </p:nvSpPr>
        <p:spPr>
          <a:xfrm>
            <a:off x="694474" y="646965"/>
            <a:ext cx="827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itchFamily="50" charset="-128"/>
                <a:ea typeface="Meiryo UI" pitchFamily="50" charset="-128"/>
              </a:rPr>
              <a:t>このサービスが求められる理由</a:t>
            </a:r>
            <a:r>
              <a:rPr kumimoji="1" lang="ja-JP" altLang="en-US" sz="2000" b="1" dirty="0" smtClean="0">
                <a:latin typeface="Meiryo UI" pitchFamily="50" charset="-128"/>
                <a:ea typeface="Meiryo UI" pitchFamily="50" charset="-128"/>
              </a:rPr>
              <a:t>　</a:t>
            </a:r>
            <a:endParaRPr kumimoji="1" lang="en-US" altLang="ja-JP" sz="2000" b="1" dirty="0" smtClean="0">
              <a:latin typeface="Meiryo UI" pitchFamily="50" charset="-128"/>
              <a:ea typeface="Meiryo UI" pitchFamily="50" charset="-128"/>
            </a:endParaRPr>
          </a:p>
          <a:p>
            <a:r>
              <a:rPr kumimoji="1" lang="ja-JP" altLang="en-US" sz="1600" b="1" dirty="0" smtClean="0">
                <a:latin typeface="Meiryo UI" pitchFamily="50" charset="-128"/>
                <a:ea typeface="Meiryo UI" pitchFamily="50" charset="-128"/>
              </a:rPr>
              <a:t>（モバイル空間統計、</a:t>
            </a:r>
            <a:r>
              <a:rPr kumimoji="1" lang="en-US" altLang="ja-JP" sz="1600" b="1" dirty="0" smtClean="0">
                <a:latin typeface="Meiryo UI" pitchFamily="50" charset="-128"/>
                <a:ea typeface="Meiryo UI" pitchFamily="50" charset="-128"/>
              </a:rPr>
              <a:t>RESAS</a:t>
            </a:r>
            <a:r>
              <a:rPr kumimoji="1" lang="ja-JP" altLang="en-US" sz="1600" b="1" dirty="0" smtClean="0">
                <a:latin typeface="Meiryo UI" pitchFamily="50" charset="-128"/>
                <a:ea typeface="Meiryo UI" pitchFamily="50" charset="-128"/>
              </a:rPr>
              <a:t>等のデータを用いて根拠を説明）</a:t>
            </a:r>
            <a:endParaRPr kumimoji="1" lang="ja-JP" altLang="en-US" sz="1600" b="1" dirty="0">
              <a:latin typeface="Meiryo UI" pitchFamily="50" charset="-128"/>
              <a:ea typeface="Meiryo UI" pitchFamily="50" charset="-128"/>
            </a:endParaRPr>
          </a:p>
        </p:txBody>
      </p:sp>
      <p:pic>
        <p:nvPicPr>
          <p:cNvPr id="6" name="図 5" descr="図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167" y="548680"/>
            <a:ext cx="516409" cy="51640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68" y="1916832"/>
            <a:ext cx="5332346" cy="295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6682148" y="6518461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※RESAS</a:t>
            </a:r>
            <a:r>
              <a:rPr lang="ja-JP" altLang="en-US" dirty="0" smtClean="0"/>
              <a:t>データ活用。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55576" y="1444714"/>
            <a:ext cx="8021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人口ピラミッド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を確認すると、精華町は日本全国と比べて年少人口割合が大。</a:t>
            </a:r>
            <a:endParaRPr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2400" b="1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若い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街</a:t>
            </a:r>
            <a:r>
              <a:rPr kumimoji="1" lang="ja-JP" altLang="en-US" sz="2400" b="1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！！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7" r="47812" b="10157"/>
          <a:stretch/>
        </p:blipFill>
        <p:spPr bwMode="auto">
          <a:xfrm>
            <a:off x="1187624" y="2130465"/>
            <a:ext cx="2664296" cy="4178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5" t="19442" r="55930" b="24701"/>
          <a:stretch/>
        </p:blipFill>
        <p:spPr bwMode="auto">
          <a:xfrm>
            <a:off x="4340193" y="2024837"/>
            <a:ext cx="3256143" cy="421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1187624" y="4797152"/>
            <a:ext cx="2592288" cy="64807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746496" y="4861540"/>
            <a:ext cx="2592288" cy="64807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1619672" y="6214452"/>
            <a:ext cx="172819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4788024" y="6165304"/>
            <a:ext cx="223224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94474" y="646965"/>
            <a:ext cx="8270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>
                <a:latin typeface="Meiryo UI" pitchFamily="50" charset="-128"/>
                <a:ea typeface="Meiryo UI" pitchFamily="50" charset="-128"/>
              </a:rPr>
              <a:t>7</a:t>
            </a:r>
            <a:r>
              <a:rPr kumimoji="1" lang="en-US" altLang="ja-JP" sz="2000" b="1" dirty="0" smtClean="0">
                <a:latin typeface="Meiryo UI" pitchFamily="50" charset="-128"/>
                <a:ea typeface="Meiryo UI" pitchFamily="50" charset="-128"/>
              </a:rPr>
              <a:t>/23</a:t>
            </a:r>
            <a:r>
              <a:rPr kumimoji="1" lang="ja-JP" altLang="en-US" sz="2000" b="1" dirty="0" smtClean="0">
                <a:latin typeface="Meiryo UI" pitchFamily="50" charset="-128"/>
                <a:ea typeface="Meiryo UI" pitchFamily="50" charset="-128"/>
              </a:rPr>
              <a:t>（</a:t>
            </a:r>
            <a:r>
              <a:rPr lang="ja-JP" altLang="en-US" sz="2000" b="1" dirty="0" smtClean="0">
                <a:latin typeface="Meiryo UI" pitchFamily="50" charset="-128"/>
                <a:ea typeface="Meiryo UI" pitchFamily="50" charset="-128"/>
              </a:rPr>
              <a:t>日</a:t>
            </a:r>
            <a:r>
              <a:rPr kumimoji="1" lang="ja-JP" altLang="en-US" sz="2000" b="1" dirty="0" smtClean="0">
                <a:latin typeface="Meiryo UI" pitchFamily="50" charset="-128"/>
                <a:ea typeface="Meiryo UI" pitchFamily="50" charset="-128"/>
              </a:rPr>
              <a:t>）中に実現する必要最低限の機能は</a:t>
            </a:r>
            <a:r>
              <a:rPr lang="ja-JP" altLang="en-US" sz="2000" b="1" dirty="0" smtClean="0">
                <a:latin typeface="Meiryo UI" pitchFamily="50" charset="-128"/>
                <a:ea typeface="Meiryo UI" pitchFamily="50" charset="-128"/>
              </a:rPr>
              <a:t>？</a:t>
            </a:r>
            <a:r>
              <a:rPr kumimoji="1" lang="ja-JP" altLang="en-US" sz="2000" b="1" dirty="0" smtClean="0">
                <a:latin typeface="Meiryo UI" pitchFamily="50" charset="-128"/>
                <a:ea typeface="Meiryo UI" pitchFamily="50" charset="-128"/>
              </a:rPr>
              <a:t>　</a:t>
            </a:r>
            <a:endParaRPr kumimoji="1" lang="en-US" altLang="ja-JP" sz="2000" b="1" dirty="0" smtClean="0">
              <a:latin typeface="Meiryo UI" pitchFamily="50" charset="-128"/>
              <a:ea typeface="Meiryo UI" pitchFamily="50" charset="-128"/>
            </a:endParaRPr>
          </a:p>
        </p:txBody>
      </p:sp>
      <p:pic>
        <p:nvPicPr>
          <p:cNvPr id="3" name="図 2" descr="図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167" y="548680"/>
            <a:ext cx="516409" cy="51640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99592" y="1541959"/>
            <a:ext cx="59458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</a:t>
            </a:r>
            <a:r>
              <a:rPr lang="ja-JP" altLang="en-US" sz="32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かんたん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検索機能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イラストマップから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研究施設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を探す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アイコン（研究内容）から研究を探す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r>
              <a:rPr lang="ja-JP" altLang="en-US" sz="32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かわいい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表示機能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kumimoji="1"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-MAP</a:t>
            </a:r>
            <a:r>
              <a:rPr kumimoji="1"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表示</a:t>
            </a:r>
            <a:endParaRPr kumimoji="1"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一覧表示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詳細表示　⇒　関連リンクを表示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94474" y="646965"/>
            <a:ext cx="8270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latin typeface="Meiryo UI" pitchFamily="50" charset="-128"/>
                <a:ea typeface="Meiryo UI" pitchFamily="50" charset="-128"/>
              </a:rPr>
              <a:t>利用を想定しているデータ</a:t>
            </a:r>
            <a:endParaRPr kumimoji="1" lang="en-US" altLang="ja-JP" sz="2000" b="1" dirty="0" smtClean="0">
              <a:latin typeface="Meiryo UI" pitchFamily="50" charset="-128"/>
              <a:ea typeface="Meiryo UI" pitchFamily="50" charset="-128"/>
            </a:endParaRPr>
          </a:p>
        </p:txBody>
      </p:sp>
      <p:pic>
        <p:nvPicPr>
          <p:cNvPr id="3" name="図 2" descr="図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167" y="548680"/>
            <a:ext cx="516409" cy="51640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971600" y="1772816"/>
            <a:ext cx="45095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kumimoji="1" lang="en-US" altLang="ja-JP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wiki</a:t>
            </a:r>
            <a:r>
              <a:rPr lang="en-US" altLang="ja-JP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_</a:t>
            </a:r>
            <a:r>
              <a:rPr kumimoji="1" lang="en-US" altLang="ja-JP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data</a:t>
            </a:r>
            <a:endParaRPr kumimoji="1"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・経産省　</a:t>
            </a:r>
            <a:r>
              <a:rPr kumimoji="1"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『</a:t>
            </a:r>
            <a:r>
              <a:rPr kumimoji="1"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法人インフォ</a:t>
            </a:r>
            <a:r>
              <a:rPr kumimoji="1"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』</a:t>
            </a:r>
          </a:p>
          <a:p>
            <a:r>
              <a:rPr kumimoji="1"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・文科省の科研費データベース</a:t>
            </a:r>
            <a:endParaRPr kumimoji="1"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94474" y="646965"/>
            <a:ext cx="8270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latin typeface="Meiryo UI" pitchFamily="50" charset="-128"/>
                <a:ea typeface="Meiryo UI" pitchFamily="50" charset="-128"/>
              </a:rPr>
              <a:t>その他困っていることを列挙！！</a:t>
            </a:r>
            <a:endParaRPr kumimoji="1" lang="en-US" altLang="ja-JP" sz="2000" b="1" dirty="0" smtClean="0">
              <a:latin typeface="Meiryo UI" pitchFamily="50" charset="-128"/>
              <a:ea typeface="Meiryo UI" pitchFamily="50" charset="-128"/>
            </a:endParaRPr>
          </a:p>
        </p:txBody>
      </p:sp>
      <p:pic>
        <p:nvPicPr>
          <p:cNvPr id="3" name="図 2" descr="図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167" y="548680"/>
            <a:ext cx="516409" cy="516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237</Words>
  <Application>Microsoft Office PowerPoint</Application>
  <PresentationFormat>画面に合わせる (4:3)</PresentationFormat>
  <Paragraphs>56</Paragraphs>
  <Slides>18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19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user</dc:creator>
  <cp:lastModifiedBy>オムロン</cp:lastModifiedBy>
  <cp:revision>88</cp:revision>
  <cp:lastPrinted>2013-10-04T05:06:48Z</cp:lastPrinted>
  <dcterms:created xsi:type="dcterms:W3CDTF">2012-10-01T05:15:34Z</dcterms:created>
  <dcterms:modified xsi:type="dcterms:W3CDTF">2017-07-22T08:48:35Z</dcterms:modified>
</cp:coreProperties>
</file>